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  <p:sldMasterId id="2147483723" r:id="rId4"/>
    <p:sldMasterId id="2147483735" r:id="rId5"/>
    <p:sldMasterId id="2147483909" r:id="rId6"/>
    <p:sldMasterId id="2147483921" r:id="rId7"/>
    <p:sldMasterId id="2147483933" r:id="rId8"/>
  </p:sldMasterIdLst>
  <p:notesMasterIdLst>
    <p:notesMasterId r:id="rId40"/>
  </p:notesMasterIdLst>
  <p:sldIdLst>
    <p:sldId id="282" r:id="rId9"/>
    <p:sldId id="258" r:id="rId10"/>
    <p:sldId id="299" r:id="rId11"/>
    <p:sldId id="300" r:id="rId12"/>
    <p:sldId id="274" r:id="rId13"/>
    <p:sldId id="297" r:id="rId14"/>
    <p:sldId id="301" r:id="rId15"/>
    <p:sldId id="313" r:id="rId16"/>
    <p:sldId id="302" r:id="rId17"/>
    <p:sldId id="304" r:id="rId18"/>
    <p:sldId id="305" r:id="rId19"/>
    <p:sldId id="307" r:id="rId20"/>
    <p:sldId id="308" r:id="rId21"/>
    <p:sldId id="309" r:id="rId22"/>
    <p:sldId id="310" r:id="rId23"/>
    <p:sldId id="311" r:id="rId24"/>
    <p:sldId id="312" r:id="rId25"/>
    <p:sldId id="316" r:id="rId26"/>
    <p:sldId id="262" r:id="rId27"/>
    <p:sldId id="261" r:id="rId28"/>
    <p:sldId id="314" r:id="rId29"/>
    <p:sldId id="317" r:id="rId30"/>
    <p:sldId id="263" r:id="rId31"/>
    <p:sldId id="319" r:id="rId32"/>
    <p:sldId id="289" r:id="rId33"/>
    <p:sldId id="291" r:id="rId34"/>
    <p:sldId id="296" r:id="rId35"/>
    <p:sldId id="279" r:id="rId36"/>
    <p:sldId id="281" r:id="rId37"/>
    <p:sldId id="280" r:id="rId38"/>
    <p:sldId id="29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E122C"/>
    <a:srgbClr val="C00000"/>
    <a:srgbClr val="B8C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5B1EBC-CBD1-47E4-966F-1298E69572EE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723FA6-20FA-4941-A24D-1F95F8935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09988"/>
            <a:ext cx="7772400" cy="10350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060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4CFF-5936-4686-89F8-2573F9AE8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41CC-5DD3-4F67-AC6C-DE36CDC0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6B47-4214-4ED0-94F0-4DA48C6E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CFDF-EFEC-42DF-A3DE-FDBB0AB86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A34141-D799-476B-ACEB-43BC395A5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9912AA-7616-4DE2-9B56-51080E04C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B3FB05-7972-4890-B63C-CAE5C2113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852B01-90D7-49DD-B559-87F70F084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A5588-CA29-4C23-80E8-EA7D4C433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DCBF68-F58A-4EE7-B6C5-04AE11828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FDC941-45CB-4589-B72D-8F14EEB7D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99E5-6569-4D2C-8DCE-22B8735A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B74FF-BFF8-4430-8E83-A58DF6E19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6B405-865D-419F-8F08-1A8121EA4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91530E-15C7-43C2-917F-949C73B91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2FCD5C-3204-4AB3-B678-1D5E9B208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5257800"/>
            <a:ext cx="7086600" cy="781050"/>
          </a:xfrm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400800" cy="609600"/>
          </a:xfrm>
        </p:spPr>
        <p:txBody>
          <a:bodyPr/>
          <a:lstStyle>
            <a:lvl1pPr marL="0" indent="0" algn="r">
              <a:buFontTx/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DC62A7-C168-4201-A8FE-0705F33B2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6F2B-879F-4EF7-AA3F-F27992F96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ADCD-3451-4272-99F9-99A31BE45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767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767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5770-475B-4D35-B104-BA99EC20B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D91F-4361-43EB-AD41-21B25152C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8669-5BA1-4CFD-8609-B4931B33B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F25A-D7E6-4F19-B89D-78491A5CB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9264-7A28-4B86-9B8B-12B150A20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1159-E816-47AE-8A9E-05AE18E2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C0EF-1212-43DF-AB96-07A0AD9DD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C6EB-81B4-48AF-9583-6276B75B4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76200"/>
            <a:ext cx="207645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07695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ACE7-AFD2-48C9-8D7A-00AD5D599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6783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5AC8-B783-46B4-939E-2D3978D37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1C4ECF21-AB32-4AAD-9D1B-5E32C0FB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0979-2523-4FD8-8FB9-393774994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F224-0765-496B-A058-C30285F68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7602-5042-4B55-924D-85CEE2BEE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A54C7-F524-4D48-BCFD-FD653BDD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588D-FC7A-4763-9937-BC1222618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B93A-079A-416F-8D23-018B4473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932A-4D20-4E08-A666-4A968B223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045A-1632-4EDD-8D83-27DDF1D62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2663-86A4-407A-AAE6-9D2EF18AC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3B513-A07E-472B-BA44-D5CBFFDCF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6C23-F982-43FB-A089-81EF50168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FA98FC9E-F3F9-454C-8228-4D7754A66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3155-B469-4131-BD1C-C43293342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A3E2-3C81-4612-94EC-AAED4FEC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1977-8996-40B4-85EA-3F526BF89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6D39-F081-446E-AD6F-519B275BF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487D4-15F3-4B4E-AABA-B3C9046F1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9FD4-FC46-43C5-8B9B-55C9F86D2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C1F1-BC5C-4273-BBF6-769853CCB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E320-DE1C-4940-BC04-EFA91502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876D3-2B70-4250-8A7F-94A0938E5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170BC-A849-4273-9DC4-7B5D17C08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F73F-7029-4777-8204-19758F1D7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>
                <a:cs typeface="Arial" charset="0"/>
              </a:defRPr>
            </a:lvl1pPr>
          </a:lstStyle>
          <a:p>
            <a:pPr>
              <a:defRPr/>
            </a:pPr>
            <a:fld id="{E078FBDC-0BBB-4D57-8066-06FA471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AC0B7C-36D6-4D7C-BB9D-C69BC2E39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2288-3474-4366-AD03-29AACBF95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2EE49A-4CB5-4F70-ACCD-9494AC458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1F8DDF-EA9E-471C-BA76-2F37A1F9F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8A13968-CA3D-4477-AE6C-C1C648023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263F023-5006-4636-AECD-60FC6D46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823501-4BBE-42D0-B75B-D68C9ACC0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E6C409-4CA4-484F-9FD2-2DDB915F8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927993C-A850-4601-8CEF-F524BAE7C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ECBE81-724D-47D6-BF33-D4497FA1E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4E0BB7C-4A4C-4D95-9035-DC8DBB27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>
                <a:cs typeface="Arial" charset="0"/>
              </a:defRPr>
            </a:lvl1pPr>
          </a:lstStyle>
          <a:p>
            <a:pPr>
              <a:defRPr/>
            </a:pPr>
            <a:fld id="{626BEE25-17A8-42C0-9278-D1E494BAF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BA82-A6EC-4677-ABDF-C9E48B2EA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095E52-DB4F-4275-AFB1-451134C86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6812953-A85E-43AA-93B8-1F169C61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C8E35E-F60A-4E1A-8F38-0BF425E6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1412CA9-6E04-4C81-9A3A-2F2595E69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03F648-D5AF-4FD7-9AF1-B15F5C19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C21395-F129-4E4C-B419-CCC067807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C1F0352-B978-42E7-814E-30043241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D43810-6839-44FD-9FD6-D7EAAF683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F1B41D5-D856-46BE-BB21-4D3F8DE6C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75996D-34E3-43D6-A09F-A1AC8D7A7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F7B5-A9ED-4D49-9692-9CF8AFEEB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09988"/>
            <a:ext cx="7772400" cy="10350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060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4875-58CC-4D98-831F-60CC3D65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2FC7-FBED-4C2E-8D2F-5E33E20D0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9978-52D0-4E05-B662-E281EEEB8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73D2-97FF-4253-B3EC-46FB40C7B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F849-82C4-492B-92C7-AA96A3B9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58248-772C-4420-93B9-30E2FD4F4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4F33-DBBA-4D13-AA82-BCC4B31A1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4507-228D-4F02-BB61-F428B97E6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9161-EF4E-4BD0-BA60-4BB01B908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7FDF-500E-428A-857A-1271AF620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1FFD-1076-420A-BCFA-A830EED5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9870-A37F-4AF0-B6F3-B17E6FF0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0BC3-217C-4EB8-A6D0-71D8D2976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ags" Target="../tags/tag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173E1F7-EB7B-4FAB-9EC8-0EAF2B043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8276849-BD9F-489F-8EFA-3D3AF4D9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2" r:id="rId1"/>
    <p:sldLayoutId id="2147485213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E5EE88C-0276-4EED-8688-F29E0369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23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</p:sldLayoutIdLst>
  <p:transition spd="slow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95DDC9C-6415-4779-9A93-3A275A61C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022F180-FFA9-4566-ADC5-2904AFB16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179" r:id="rId2"/>
    <p:sldLayoutId id="2147485180" r:id="rId3"/>
    <p:sldLayoutId id="2147485181" r:id="rId4"/>
    <p:sldLayoutId id="2147485182" r:id="rId5"/>
    <p:sldLayoutId id="2147485183" r:id="rId6"/>
    <p:sldLayoutId id="2147485184" r:id="rId7"/>
    <p:sldLayoutId id="2147485185" r:id="rId8"/>
    <p:sldLayoutId id="2147485186" r:id="rId9"/>
    <p:sldLayoutId id="2147485187" r:id="rId10"/>
    <p:sldLayoutId id="2147485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9244F55-0576-4ECB-B802-88D932286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1EECDDE-810E-4DB1-98AD-C2D7FEED2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99717AE-1E32-45E2-AB2B-BF3C3EC86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  <p:sldLayoutId id="21474852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21" Type="http://schemas.openxmlformats.org/officeDocument/2006/relationships/image" Target="../media/image56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2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1981200"/>
          </a:xfrm>
        </p:spPr>
        <p:txBody>
          <a:bodyPr/>
          <a:lstStyle/>
          <a:p>
            <a:r>
              <a:rPr lang="ru-RU" sz="6000" smtClean="0">
                <a:solidFill>
                  <a:srgbClr val="4E122C"/>
                </a:solidFill>
                <a:latin typeface="Monotype Corsiva" pitchFamily="66" charset="0"/>
              </a:rPr>
              <a:t>Медицинский </a:t>
            </a:r>
            <a:br>
              <a:rPr lang="ru-RU" sz="6000" smtClean="0">
                <a:solidFill>
                  <a:srgbClr val="4E122C"/>
                </a:solidFill>
                <a:latin typeface="Monotype Corsiva" pitchFamily="66" charset="0"/>
              </a:rPr>
            </a:br>
            <a:r>
              <a:rPr lang="ru-RU" sz="6000" smtClean="0">
                <a:solidFill>
                  <a:srgbClr val="4E122C"/>
                </a:solidFill>
                <a:latin typeface="Monotype Corsiva" pitchFamily="66" charset="0"/>
              </a:rPr>
              <a:t>колледж №8 г. Москвы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8382000" cy="3048000"/>
          </a:xfrm>
        </p:spPr>
        <p:txBody>
          <a:bodyPr/>
          <a:lstStyle/>
          <a:p>
            <a:pPr algn="just">
              <a:defRPr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Ярмарка  </a:t>
            </a:r>
          </a:p>
          <a:p>
            <a:pPr>
              <a:defRPr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вакансий</a:t>
            </a:r>
          </a:p>
          <a:p>
            <a:pPr>
              <a:defRPr/>
            </a:pP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				</a:t>
            </a: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2012г</a:t>
            </a: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Поликлиника №65 и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травмпункт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6591300" cy="43942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ГП №152 филиал №1 ГП №201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7239000" cy="4849584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ГП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 ДЗМ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990599"/>
            <a:ext cx="6997700" cy="5248275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ГП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230 филиал №2 ГП №201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52550"/>
            <a:ext cx="5943600" cy="4457700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ДГП №54  филиал №1 ДГП №105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14476"/>
            <a:ext cx="5943600" cy="4457700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ДГП №84 филиал №2 ДГП №105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Педиатрия;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Клинико-диагностическая лаборатория;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школьное отделение;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Физиотерапевтическое отделение;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Функционирует дневной стационар при начальной школе № 1704 для детей с патологией зрения;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Лаборатория. 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УЗИ – диагностика. 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ЭКГ. 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внешнего дыхания.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ДГП №90 филиал №3 ДГП №105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428750"/>
            <a:ext cx="5867400" cy="4400550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ДГП  №105 ДЗМ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57326"/>
            <a:ext cx="5791200" cy="4343400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4953000" y="3048000"/>
            <a:ext cx="1676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086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5-конечная звезда 15"/>
          <p:cNvSpPr/>
          <p:nvPr/>
        </p:nvSpPr>
        <p:spPr>
          <a:xfrm>
            <a:off x="5105400" y="3429000"/>
            <a:ext cx="1371600" cy="10668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2652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Клиника Ортопедии и Травматологии ГКБ № 13 г. Москвы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Хирургический стационар третьего тысячелетия </a:t>
            </a:r>
            <a:endParaRPr lang="ru-RU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686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варианты трудоустройства</a:t>
            </a:r>
          </a:p>
        </p:txBody>
      </p:sp>
      <p:pic>
        <p:nvPicPr>
          <p:cNvPr id="6149" name="Picture 5" descr="вра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35052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гкб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504952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5410200" y="990600"/>
            <a:ext cx="351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Москва, ул. Велозаводская, д. 1/1 </a:t>
            </a:r>
          </a:p>
        </p:txBody>
      </p:sp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4419600" y="3124200"/>
            <a:ext cx="441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ru-RU"/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ст.м.Пролетарская,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автобус №9, 299, 608 до остановки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«13-я Городская больница»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трамвай № 12, 20, 43 до остановки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«Железнодорожный переезд».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ст.м.  Дубровка, далее пешком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ст.м Автозаводская, далее автобусом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№ 9 до остановки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 «13-я Городская больница» </a:t>
            </a:r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5562600" y="1752600"/>
            <a:ext cx="3140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gkb13@gkb13.ru 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   Справочная: (495) 674-5100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8800" y="3235325"/>
          <a:ext cx="5486400" cy="38862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9050" marR="19050" marT="952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3732" name="Picture 1" descr="http://www.medkarta.ru/images/upload/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" descr="http://www.medkarta.ru/images/upload/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-1524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 descr="http://www.medkarta.ru/images/upload/4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4" descr="http://www.medkarta.ru/images/upload/4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5" descr="http://www.medkarta.ru/images/upload/4-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447800"/>
            <a:ext cx="172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6" descr="http://www.medkarta.ru/images/upload/4-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12192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7" descr="http://www.medkarta.ru/images/upload/4-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1066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8" descr="http://www.medkarta.ru/images/upload/4-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1219200"/>
            <a:ext cx="1651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9" descr="http://www.medkarta.ru/images/upload/4-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209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0" descr="http://www.medkarta.ru/images/upload/4-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2438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2" name="Picture 11" descr="http://www.medkarta.ru/images/upload/4-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2362200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3" name="Picture 12" descr="http://www.medkarta.ru/images/upload/4-1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23622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4" name="Picture 13" descr="http://www.medkarta.ru/images/upload/4-1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" y="35052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5" name="Picture 14" descr="http://www.medkarta.ru/images/upload/4-14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3733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6" name="Picture 15" descr="http://www.medkarta.ru/images/upload/4-1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53000" y="3505200"/>
            <a:ext cx="2078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7" name="Picture 16" descr="http://www.medkarta.ru/images/upload/4-16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2800" y="3733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17" descr="http://www.medkarta.ru/images/upload/4-1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876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9" name="Picture 18" descr="http://www.medkarta.ru/images/upload/4-18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667000" y="5029200"/>
            <a:ext cx="1981200" cy="1371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3750" name="Picture 19" descr="http://www.medkarta.ru/images/upload/4-19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81600" y="48768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1" name="Picture 20" descr="http://www.medkarta.ru/images/upload/4-20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15200" y="51054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086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2514600" y="1524000"/>
            <a:ext cx="1371600" cy="10668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Городская больница №8</a:t>
            </a:r>
          </a:p>
        </p:txBody>
      </p:sp>
      <p:pic>
        <p:nvPicPr>
          <p:cNvPr id="13316" name="Picture 4" descr="б №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667987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гб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606895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6805" name="Прямоугольник 4"/>
          <p:cNvSpPr>
            <a:spLocks noChangeArrowheads="1"/>
          </p:cNvSpPr>
          <p:nvPr/>
        </p:nvSpPr>
        <p:spPr bwMode="auto">
          <a:xfrm>
            <a:off x="4495800" y="54102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Times New Roman" pitchFamily="18" charset="0"/>
                <a:cs typeface="Times New Roman" pitchFamily="18" charset="0"/>
              </a:rPr>
              <a:t>м. «Динамо», «Савеловская»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автобус № 84, 72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(до остановки «Больница № 8»)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086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3657600" y="2667000"/>
            <a:ext cx="1143000" cy="9906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76200"/>
            <a:ext cx="6629400" cy="8382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Городская поликлиника №220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399"/>
            <a:ext cx="3962400" cy="3258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1" descr="map_gp220_s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37118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77" name="Прямоугольник 5"/>
          <p:cNvSpPr>
            <a:spLocks noChangeArrowheads="1"/>
          </p:cNvSpPr>
          <p:nvPr/>
        </p:nvSpPr>
        <p:spPr bwMode="auto">
          <a:xfrm>
            <a:off x="3657600" y="44196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E-mail 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gp220@mosgorzdrav.ru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м. Краснопресненская,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м. Улица 1905 года.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4E122C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E122C"/>
                </a:solidFill>
                <a:latin typeface="Times New Roman" pitchFamily="18" charset="0"/>
                <a:cs typeface="Times New Roman" pitchFamily="18" charset="0"/>
              </a:rPr>
              <a:t>детских болезней ММА им. Сеченова</a:t>
            </a:r>
            <a:endParaRPr lang="en-US" dirty="0" smtClean="0">
              <a:solidFill>
                <a:srgbClr val="4E12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791200"/>
            <a:ext cx="54864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ru-RU" sz="2000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Пироговская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Бол. ул., 19, строение 1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4" descr="клин 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5626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34" y="152400"/>
            <a:ext cx="6177566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0"/>
            <a:ext cx="7239000" cy="2667000"/>
          </a:xfrm>
        </p:spPr>
        <p:txBody>
          <a:bodyPr/>
          <a:lstStyle/>
          <a:p>
            <a:pPr algn="r" eaLnBrk="1" hangingPunct="1">
              <a:lnSpc>
                <a:spcPct val="200000"/>
              </a:lnSpc>
              <a:defRPr/>
            </a:pP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</a:t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«Лечебное дело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скорой и неотложной медицинской помощи им. А.С.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Пучкова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Содержимое 4"/>
          <p:cNvSpPr>
            <a:spLocks noGrp="1"/>
          </p:cNvSpPr>
          <p:nvPr>
            <p:ph idx="1"/>
          </p:nvPr>
        </p:nvSpPr>
        <p:spPr>
          <a:xfrm>
            <a:off x="1828800" y="1752600"/>
            <a:ext cx="6858000" cy="43735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54276" name="Picture 4" descr="о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705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4343400" y="1905000"/>
            <a:ext cx="464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Станция метро «Сухаревская» 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129010, г. Москва, 1-й Коптельский пер., д. 3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Справочная служба: (495) 632-96-70,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		            632-96-79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" y="304800"/>
          <a:ext cx="8686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8687553" imgH="6401355" progId="Excel.Sheet.8">
                  <p:embed/>
                </p:oleObj>
              </mc:Choice>
              <mc:Fallback>
                <p:oleObj r:id="rId3" imgW="8687553" imgH="6401355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686800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915400" cy="6553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Должности для среднего медицинского персонала: 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Фельдшер линейной выездной бригады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Фельдшер группы анестезиологии и реанимации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Фельдшер бригады по транспортировке соматических больных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Фельдшер (медбрат) бригады по транспортировке психически больных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Фельдшер психиатрической бригады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Фельдшер по приему и передаче вызовов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Акушерка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5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на работу производится после собеседования (для врачей 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фельдшеров) на той подстанции, где Вы хотите работать. При положительном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решении о приеме руководитель подстанции предоставит Вам перечень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документов, необходимых для трудоустройства, и направит Вас на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тестирование, которое  проводится в здании Управления Станции.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58674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Преподаватели </a:t>
            </a: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МК №8</a:t>
            </a:r>
            <a:b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желают </a:t>
            </a: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Вам </a:t>
            </a:r>
            <a:b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удачи в поиске работы </a:t>
            </a:r>
            <a:b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и </a:t>
            </a: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профессиональных </a:t>
            </a: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успехов!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609600" y="381000"/>
          <a:ext cx="79248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Диаграмма" r:id="rId3" imgW="7924800" imgH="6096000" progId="Excel.Sheet.8">
                  <p:embed/>
                </p:oleObj>
              </mc:Choice>
              <mc:Fallback>
                <p:oleObj name="Диаграмма" r:id="rId3" imgW="7924800" imgH="609600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792480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086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solidFill>
                  <a:srgbClr val="4E122C"/>
                </a:solidFill>
                <a:latin typeface="Monotype Corsiva" pitchFamily="66" charset="0"/>
                <a:cs typeface="Times New Roman" pitchFamily="18" charset="0"/>
              </a:rPr>
              <a:t> Предварительное распределение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57347" name="Прямоугольник 12"/>
          <p:cNvSpPr>
            <a:spLocks noChangeArrowheads="1"/>
          </p:cNvSpPr>
          <p:nvPr/>
        </p:nvSpPr>
        <p:spPr bwMode="auto">
          <a:xfrm>
            <a:off x="2819400" y="2743200"/>
            <a:ext cx="350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здравоохранения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914400" y="1828800"/>
            <a:ext cx="2057400" cy="762000"/>
          </a:xfrm>
          <a:prstGeom prst="wedgeRoundRectCallout">
            <a:avLst>
              <a:gd name="adj1" fmla="val 71782"/>
              <a:gd name="adj2" fmla="val 12229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prstClr val="black"/>
                </a:solidFill>
                <a:latin typeface="Monotype Corsiva" pitchFamily="66" charset="0"/>
              </a:rPr>
              <a:t>Северо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 – Западного АО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828800" y="4419600"/>
            <a:ext cx="2209800" cy="457200"/>
          </a:xfrm>
          <a:prstGeom prst="wedgeRoundRectCallout">
            <a:avLst>
              <a:gd name="adj1" fmla="val 39597"/>
              <a:gd name="adj2" fmla="val -19608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prstClr val="black"/>
                </a:solidFill>
                <a:latin typeface="Monotype Corsiva" pitchFamily="66" charset="0"/>
              </a:rPr>
              <a:t>Юго</a:t>
            </a:r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 – Западного 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АО</a:t>
            </a:r>
            <a:endParaRPr lang="ru-RU" b="1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52400" y="3429000"/>
            <a:ext cx="2362200" cy="609600"/>
          </a:xfrm>
          <a:prstGeom prst="wedgeRoundRectCallout">
            <a:avLst>
              <a:gd name="adj1" fmla="val 79167"/>
              <a:gd name="adj2" fmla="val -77690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Monotype Corsiva" pitchFamily="66" charset="0"/>
              </a:rPr>
              <a:t>Западного АО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3810000" y="1295400"/>
            <a:ext cx="1828800" cy="609600"/>
          </a:xfrm>
          <a:prstGeom prst="wedgeRoundRectCallout">
            <a:avLst>
              <a:gd name="adj1" fmla="val 2717"/>
              <a:gd name="adj2" fmla="val 198513"/>
              <a:gd name="adj3" fmla="val 16667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514600" y="1371600"/>
            <a:ext cx="1219200" cy="533400"/>
          </a:xfrm>
          <a:prstGeom prst="wedgeRoundRectCallout">
            <a:avLst>
              <a:gd name="adj1" fmla="val 88216"/>
              <a:gd name="adj2" fmla="val 239137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6096000" y="990600"/>
            <a:ext cx="2819400" cy="762000"/>
          </a:xfrm>
          <a:prstGeom prst="wedgeRoundRectCallout">
            <a:avLst>
              <a:gd name="adj1" fmla="val -71220"/>
              <a:gd name="adj2" fmla="val 26390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48400" y="1143000"/>
            <a:ext cx="2476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Зеленоградского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АО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38400" y="1447800"/>
            <a:ext cx="129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Северного АО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33800" y="14478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Северо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– Восточного АО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0"/>
            <a:ext cx="7772400" cy="61261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</a:t>
            </a:r>
          </a:p>
          <a:p>
            <a:pPr algn="ctr">
              <a:buFont typeface="Arial" charset="0"/>
              <a:buNone/>
              <a:defRPr/>
            </a:pPr>
            <a:r>
              <a:rPr lang="ru-RU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«Сестринское дело»</a:t>
            </a:r>
          </a:p>
          <a:p>
            <a:pPr algn="ctr">
              <a:buFont typeface="Arial" charset="0"/>
              <a:buNone/>
              <a:defRPr/>
            </a:pPr>
            <a:endParaRPr lang="ru-RU" sz="48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4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Рисунок 3" descr="sest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4770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Городская больница №3 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ДЗМ</a:t>
            </a:r>
            <a:endParaRPr lang="ru-RU" sz="3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г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4165600" cy="3124200"/>
          </a:xfrm>
          <a:effectLst>
            <a:softEdge rad="112500"/>
          </a:effectLst>
        </p:spPr>
      </p:pic>
      <p:pic>
        <p:nvPicPr>
          <p:cNvPr id="9" name="Рисунок 8" descr="3 гб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352190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6075" y="3244850"/>
          <a:ext cx="5913120" cy="369570"/>
        </p:xfrm>
        <a:graphic>
          <a:graphicData uri="http://schemas.openxmlformats.org/drawingml/2006/table">
            <a:tbl>
              <a:tblPr/>
              <a:tblGrid>
                <a:gridCol w="591312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0" marR="0" marT="952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8800" y="3235325"/>
          <a:ext cx="5486400" cy="38862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9050" marR="19050" marT="952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0422" name="Picture 1" descr="http://www.medkarta.ru/images/upload/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2" descr="http://www.medkarta.ru/images/upload/13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2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3" descr="http://www.medkarta.ru/images/upload/13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2266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4" descr="http://www.medkarta.ru/images/upload/13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124200"/>
            <a:ext cx="20970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5" descr="http://www.medkarta.ru/images/upload/13-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048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6" descr="http://www.medkarta.ru/images/upload/13-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4478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7" descr="http://www.medkarta.ru/images/upload/13-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876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9" descr="http://www.medkarta.ru/images/upload/13-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648200"/>
            <a:ext cx="2119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0" descr="http://www.medkarta.ru/images/upload/13-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0"/>
            <a:ext cx="2286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11" descr="http://www.medkarta.ru/images/upload/13-1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2971800"/>
            <a:ext cx="203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2" descr="http://www.medkarta.ru/images/upload/13-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7200" y="1676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3" descr="http://www.medkarta.ru/images/upload/13-1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4953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14" descr="http://www.medkarta.ru/images/upload/13-1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4572000"/>
            <a:ext cx="223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15" descr="http://www.medkarta.ru/images/upload/13-1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10400" y="3352800"/>
            <a:ext cx="200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-76200"/>
            <a:ext cx="8839200" cy="6934200"/>
          </a:xfrm>
        </p:spPr>
        <p:txBody>
          <a:bodyPr numCol="2"/>
          <a:lstStyle/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Городская больница № 3 открыта в 1966 году и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расчитана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1130 коек. Сегодня больница является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Единственным многопрофильным стационаром в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Зеленоградском административном округе г. Москвы.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Больница оказывает стационарную медицинскую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 населению г. Зеленограда (250 000 человек) и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жителям близлежащих поселков Московской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области, работающим в Зеленограде. В коллективе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больницы работают кандидаты и доктора медицинских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наук, заслуженные врачи РФ.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Коллектив, постоянно работающий в больнице,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имеет свои традиции по созданию чуткого и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добросовестного отношения к больным.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За год больница обслуживает около 22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человек с различными патологиями.</a:t>
            </a:r>
            <a:endParaRPr lang="ru-RU" sz="1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ru-RU" sz="1400" b="1" i="1" u="sng" dirty="0" smtClean="0">
                <a:solidFill>
                  <a:srgbClr val="4E122C"/>
                </a:solidFill>
                <a:latin typeface="Times New Roman" pitchFamily="18" charset="0"/>
                <a:cs typeface="Times New Roman" pitchFamily="18" charset="0"/>
              </a:rPr>
              <a:t>Отделения: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 Терапевтических;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 Хирургических;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Реанимационное;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Детский корпус;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 Неврологических;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Травматологическое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Гинекологическое;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Урологическое.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ru-RU" sz="1800" b="1" i="1" dirty="0" smtClean="0">
                <a:solidFill>
                  <a:srgbClr val="4E122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b="1" i="1" u="sng" dirty="0" smtClean="0">
                <a:solidFill>
                  <a:srgbClr val="4E122C"/>
                </a:solidFill>
                <a:latin typeface="Times New Roman" pitchFamily="18" charset="0"/>
                <a:cs typeface="Times New Roman" pitchFamily="18" charset="0"/>
              </a:rPr>
              <a:t>Другие отделения и службы:</a:t>
            </a:r>
            <a:r>
              <a:rPr lang="ru-RU" sz="1800" dirty="0" smtClean="0">
                <a:solidFill>
                  <a:srgbClr val="4E122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4E12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отделение переливания крови;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отделение кардиологии;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службы;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эндоскопическое отделение;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гастроэнтерологическое отделение;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физиотерапевтическое отделение;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отделение лучевой диагностики;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клинико-диагностическая лаборатория;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бактериологическая лаборатория;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кабинет функциональной диагностики.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1620_slide">
  <a:themeElements>
    <a:clrScheme name="ind_1620_slide 1">
      <a:dk1>
        <a:srgbClr val="000000"/>
      </a:dk1>
      <a:lt1>
        <a:srgbClr val="FFEBE7"/>
      </a:lt1>
      <a:dk2>
        <a:srgbClr val="000000"/>
      </a:dk2>
      <a:lt2>
        <a:srgbClr val="B2B2B2"/>
      </a:lt2>
      <a:accent1>
        <a:srgbClr val="FF9681"/>
      </a:accent1>
      <a:accent2>
        <a:srgbClr val="E12D05"/>
      </a:accent2>
      <a:accent3>
        <a:srgbClr val="FFF3F1"/>
      </a:accent3>
      <a:accent4>
        <a:srgbClr val="000000"/>
      </a:accent4>
      <a:accent5>
        <a:srgbClr val="FFC9C1"/>
      </a:accent5>
      <a:accent6>
        <a:srgbClr val="CC2804"/>
      </a:accent6>
      <a:hlink>
        <a:srgbClr val="801500"/>
      </a:hlink>
      <a:folHlink>
        <a:srgbClr val="711505"/>
      </a:folHlink>
    </a:clrScheme>
    <a:fontScheme name="ind_1620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620_slide 1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9681"/>
        </a:accent1>
        <a:accent2>
          <a:srgbClr val="E12D05"/>
        </a:accent2>
        <a:accent3>
          <a:srgbClr val="FFF3F1"/>
        </a:accent3>
        <a:accent4>
          <a:srgbClr val="000000"/>
        </a:accent4>
        <a:accent5>
          <a:srgbClr val="FFC9C1"/>
        </a:accent5>
        <a:accent6>
          <a:srgbClr val="CC2804"/>
        </a:accent6>
        <a:hlink>
          <a:srgbClr val="801500"/>
        </a:hlink>
        <a:folHlink>
          <a:srgbClr val="71150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2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8805"/>
        </a:accent1>
        <a:accent2>
          <a:srgbClr val="FF2F05"/>
        </a:accent2>
        <a:accent3>
          <a:srgbClr val="FFF3F1"/>
        </a:accent3>
        <a:accent4>
          <a:srgbClr val="000000"/>
        </a:accent4>
        <a:accent5>
          <a:srgbClr val="FFC3AA"/>
        </a:accent5>
        <a:accent6>
          <a:srgbClr val="E72A04"/>
        </a:accent6>
        <a:hlink>
          <a:srgbClr val="75004B"/>
        </a:hlink>
        <a:folHlink>
          <a:srgbClr val="751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3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059EFF"/>
        </a:accent2>
        <a:accent3>
          <a:srgbClr val="FFF3F1"/>
        </a:accent3>
        <a:accent4>
          <a:srgbClr val="000000"/>
        </a:accent4>
        <a:accent5>
          <a:srgbClr val="FFFFAA"/>
        </a:accent5>
        <a:accent6>
          <a:srgbClr val="048FE7"/>
        </a:accent6>
        <a:hlink>
          <a:srgbClr val="757500"/>
        </a:hlink>
        <a:folHlink>
          <a:srgbClr val="801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4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3105"/>
        </a:accent1>
        <a:accent2>
          <a:srgbClr val="5A05FF"/>
        </a:accent2>
        <a:accent3>
          <a:srgbClr val="FFF3F1"/>
        </a:accent3>
        <a:accent4>
          <a:srgbClr val="000000"/>
        </a:accent4>
        <a:accent5>
          <a:srgbClr val="FFADAA"/>
        </a:accent5>
        <a:accent6>
          <a:srgbClr val="5104E7"/>
        </a:accent6>
        <a:hlink>
          <a:srgbClr val="00754B"/>
        </a:hlink>
        <a:folHlink>
          <a:srgbClr val="75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9681"/>
        </a:accent1>
        <a:accent2>
          <a:srgbClr val="E12D05"/>
        </a:accent2>
        <a:accent3>
          <a:srgbClr val="FFFFFF"/>
        </a:accent3>
        <a:accent4>
          <a:srgbClr val="000000"/>
        </a:accent4>
        <a:accent5>
          <a:srgbClr val="FFC9C1"/>
        </a:accent5>
        <a:accent6>
          <a:srgbClr val="CC2804"/>
        </a:accent6>
        <a:hlink>
          <a:srgbClr val="801500"/>
        </a:hlink>
        <a:folHlink>
          <a:srgbClr val="71150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805"/>
        </a:accent1>
        <a:accent2>
          <a:srgbClr val="FF2F05"/>
        </a:accent2>
        <a:accent3>
          <a:srgbClr val="FFFFFF"/>
        </a:accent3>
        <a:accent4>
          <a:srgbClr val="000000"/>
        </a:accent4>
        <a:accent5>
          <a:srgbClr val="FFC3AA"/>
        </a:accent5>
        <a:accent6>
          <a:srgbClr val="E72A04"/>
        </a:accent6>
        <a:hlink>
          <a:srgbClr val="75004B"/>
        </a:hlink>
        <a:folHlink>
          <a:srgbClr val="751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059EFF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048FE7"/>
        </a:accent6>
        <a:hlink>
          <a:srgbClr val="757500"/>
        </a:hlink>
        <a:folHlink>
          <a:srgbClr val="801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3105"/>
        </a:accent1>
        <a:accent2>
          <a:srgbClr val="5A05FF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5104E7"/>
        </a:accent6>
        <a:hlink>
          <a:srgbClr val="00754B"/>
        </a:hlink>
        <a:folHlink>
          <a:srgbClr val="75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ethoscope_0209 print">
  <a:themeElements>
    <a:clrScheme name="stethoscope_0209 print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tethoscope_0209 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ethoscope_0209 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thoscope_0209 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thoscope_0209 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thoscope_0209 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thoscope_0209 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thoscope_0209 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thoscope_0209 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thoscope_0209 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thoscope_0209 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thoscope_0209 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thoscope_0209 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thoscope_0209 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thoscope_0209 print 13">
        <a:dk1>
          <a:srgbClr val="000000"/>
        </a:dk1>
        <a:lt1>
          <a:srgbClr val="FFFFD9"/>
        </a:lt1>
        <a:dk2>
          <a:srgbClr val="CC66F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">
  <a:themeElements>
    <a:clrScheme name="b0e0e6_powder_blue 2">
      <a:dk1>
        <a:srgbClr val="000000"/>
      </a:dk1>
      <a:lt1>
        <a:srgbClr val="B0E0E6"/>
      </a:lt1>
      <a:dk2>
        <a:srgbClr val="000000"/>
      </a:dk2>
      <a:lt2>
        <a:srgbClr val="8C8C8C"/>
      </a:lt2>
      <a:accent1>
        <a:srgbClr val="95E600"/>
      </a:accent1>
      <a:accent2>
        <a:srgbClr val="00DAE6"/>
      </a:accent2>
      <a:accent3>
        <a:srgbClr val="D4EDF0"/>
      </a:accent3>
      <a:accent4>
        <a:srgbClr val="000000"/>
      </a:accent4>
      <a:accent5>
        <a:srgbClr val="C8F0AA"/>
      </a:accent5>
      <a:accent6>
        <a:srgbClr val="00C5D0"/>
      </a:accent6>
      <a:hlink>
        <a:srgbClr val="005FB2"/>
      </a:hlink>
      <a:folHlink>
        <a:srgbClr val="689400"/>
      </a:folHlink>
    </a:clrScheme>
    <a:fontScheme name="b0e0e6_powder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0e0e6_powder_blue 1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2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D4EDF0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3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D4EDF0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4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FFFFFF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FFFFFF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5">
  <a:themeElements>
    <a:clrScheme name="b0e0e6_powder_blue 2">
      <a:dk1>
        <a:srgbClr val="000000"/>
      </a:dk1>
      <a:lt1>
        <a:srgbClr val="B0E0E6"/>
      </a:lt1>
      <a:dk2>
        <a:srgbClr val="000000"/>
      </a:dk2>
      <a:lt2>
        <a:srgbClr val="8C8C8C"/>
      </a:lt2>
      <a:accent1>
        <a:srgbClr val="95E600"/>
      </a:accent1>
      <a:accent2>
        <a:srgbClr val="00DAE6"/>
      </a:accent2>
      <a:accent3>
        <a:srgbClr val="D4EDF0"/>
      </a:accent3>
      <a:accent4>
        <a:srgbClr val="000000"/>
      </a:accent4>
      <a:accent5>
        <a:srgbClr val="C8F0AA"/>
      </a:accent5>
      <a:accent6>
        <a:srgbClr val="00C5D0"/>
      </a:accent6>
      <a:hlink>
        <a:srgbClr val="005FB2"/>
      </a:hlink>
      <a:folHlink>
        <a:srgbClr val="689400"/>
      </a:folHlink>
    </a:clrScheme>
    <a:fontScheme name="b0e0e6_powder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0e0e6_powder_blue 1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2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D4EDF0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3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D4EDF0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4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FFFFFF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FFFFFF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5">
  <a:themeElements>
    <a:clrScheme name="b0e0e6_powder_blue 2">
      <a:dk1>
        <a:srgbClr val="000000"/>
      </a:dk1>
      <a:lt1>
        <a:srgbClr val="B0E0E6"/>
      </a:lt1>
      <a:dk2>
        <a:srgbClr val="000000"/>
      </a:dk2>
      <a:lt2>
        <a:srgbClr val="8C8C8C"/>
      </a:lt2>
      <a:accent1>
        <a:srgbClr val="95E600"/>
      </a:accent1>
      <a:accent2>
        <a:srgbClr val="00DAE6"/>
      </a:accent2>
      <a:accent3>
        <a:srgbClr val="D4EDF0"/>
      </a:accent3>
      <a:accent4>
        <a:srgbClr val="000000"/>
      </a:accent4>
      <a:accent5>
        <a:srgbClr val="C8F0AA"/>
      </a:accent5>
      <a:accent6>
        <a:srgbClr val="00C5D0"/>
      </a:accent6>
      <a:hlink>
        <a:srgbClr val="005FB2"/>
      </a:hlink>
      <a:folHlink>
        <a:srgbClr val="689400"/>
      </a:folHlink>
    </a:clrScheme>
    <a:fontScheme name="b0e0e6_powder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0e0e6_powder_blue 1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2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D4EDF0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3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D4EDF0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4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FFFFFF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FFFFFF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">
  <a:themeElements>
    <a:clrScheme name="b0e0e6_powder_blue 2">
      <a:dk1>
        <a:srgbClr val="000000"/>
      </a:dk1>
      <a:lt1>
        <a:srgbClr val="B0E0E6"/>
      </a:lt1>
      <a:dk2>
        <a:srgbClr val="000000"/>
      </a:dk2>
      <a:lt2>
        <a:srgbClr val="8C8C8C"/>
      </a:lt2>
      <a:accent1>
        <a:srgbClr val="95E600"/>
      </a:accent1>
      <a:accent2>
        <a:srgbClr val="00DAE6"/>
      </a:accent2>
      <a:accent3>
        <a:srgbClr val="D4EDF0"/>
      </a:accent3>
      <a:accent4>
        <a:srgbClr val="000000"/>
      </a:accent4>
      <a:accent5>
        <a:srgbClr val="C8F0AA"/>
      </a:accent5>
      <a:accent6>
        <a:srgbClr val="00C5D0"/>
      </a:accent6>
      <a:hlink>
        <a:srgbClr val="005FB2"/>
      </a:hlink>
      <a:folHlink>
        <a:srgbClr val="689400"/>
      </a:folHlink>
    </a:clrScheme>
    <a:fontScheme name="b0e0e6_powder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0e0e6_powder_blue 1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2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D4EDF0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3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D4EDF0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4">
        <a:dk1>
          <a:srgbClr val="000000"/>
        </a:dk1>
        <a:lt1>
          <a:srgbClr val="B0E0E6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D4EDF0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369CB4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AECBD6"/>
        </a:accent5>
        <a:accent6>
          <a:srgbClr val="00B9B9"/>
        </a:accent6>
        <a:hlink>
          <a:srgbClr val="0078B4"/>
        </a:hlink>
        <a:folHlink>
          <a:srgbClr val="296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5E600"/>
        </a:accent1>
        <a:accent2>
          <a:srgbClr val="00DAE6"/>
        </a:accent2>
        <a:accent3>
          <a:srgbClr val="FFFFFF"/>
        </a:accent3>
        <a:accent4>
          <a:srgbClr val="000000"/>
        </a:accent4>
        <a:accent5>
          <a:srgbClr val="C8F0AA"/>
        </a:accent5>
        <a:accent6>
          <a:srgbClr val="00C5D0"/>
        </a:accent6>
        <a:hlink>
          <a:srgbClr val="005FB2"/>
        </a:hlink>
        <a:folHlink>
          <a:srgbClr val="6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07200"/>
        </a:accent1>
        <a:accent2>
          <a:srgbClr val="00C2CC"/>
        </a:accent2>
        <a:accent3>
          <a:srgbClr val="FFFFFF"/>
        </a:accent3>
        <a:accent4>
          <a:srgbClr val="000000"/>
        </a:accent4>
        <a:accent5>
          <a:srgbClr val="EDBCAA"/>
        </a:accent5>
        <a:accent6>
          <a:srgbClr val="00B0B9"/>
        </a:accent6>
        <a:hlink>
          <a:srgbClr val="CC0029"/>
        </a:hlink>
        <a:folHlink>
          <a:srgbClr val="1E68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e0e6_powder_blu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68A00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F0C4AA"/>
        </a:accent5>
        <a:accent6>
          <a:srgbClr val="00B9B9"/>
        </a:accent6>
        <a:hlink>
          <a:srgbClr val="B45900"/>
        </a:hlink>
        <a:folHlink>
          <a:srgbClr val="5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ind_1620_slide">
  <a:themeElements>
    <a:clrScheme name="ind_1620_slide 1">
      <a:dk1>
        <a:srgbClr val="000000"/>
      </a:dk1>
      <a:lt1>
        <a:srgbClr val="FFEBE7"/>
      </a:lt1>
      <a:dk2>
        <a:srgbClr val="000000"/>
      </a:dk2>
      <a:lt2>
        <a:srgbClr val="B2B2B2"/>
      </a:lt2>
      <a:accent1>
        <a:srgbClr val="FF9681"/>
      </a:accent1>
      <a:accent2>
        <a:srgbClr val="E12D05"/>
      </a:accent2>
      <a:accent3>
        <a:srgbClr val="FFF3F1"/>
      </a:accent3>
      <a:accent4>
        <a:srgbClr val="000000"/>
      </a:accent4>
      <a:accent5>
        <a:srgbClr val="FFC9C1"/>
      </a:accent5>
      <a:accent6>
        <a:srgbClr val="CC2804"/>
      </a:accent6>
      <a:hlink>
        <a:srgbClr val="801500"/>
      </a:hlink>
      <a:folHlink>
        <a:srgbClr val="711505"/>
      </a:folHlink>
    </a:clrScheme>
    <a:fontScheme name="ind_1620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620_slide 1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9681"/>
        </a:accent1>
        <a:accent2>
          <a:srgbClr val="E12D05"/>
        </a:accent2>
        <a:accent3>
          <a:srgbClr val="FFF3F1"/>
        </a:accent3>
        <a:accent4>
          <a:srgbClr val="000000"/>
        </a:accent4>
        <a:accent5>
          <a:srgbClr val="FFC9C1"/>
        </a:accent5>
        <a:accent6>
          <a:srgbClr val="CC2804"/>
        </a:accent6>
        <a:hlink>
          <a:srgbClr val="801500"/>
        </a:hlink>
        <a:folHlink>
          <a:srgbClr val="71150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2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8805"/>
        </a:accent1>
        <a:accent2>
          <a:srgbClr val="FF2F05"/>
        </a:accent2>
        <a:accent3>
          <a:srgbClr val="FFF3F1"/>
        </a:accent3>
        <a:accent4>
          <a:srgbClr val="000000"/>
        </a:accent4>
        <a:accent5>
          <a:srgbClr val="FFC3AA"/>
        </a:accent5>
        <a:accent6>
          <a:srgbClr val="E72A04"/>
        </a:accent6>
        <a:hlink>
          <a:srgbClr val="75004B"/>
        </a:hlink>
        <a:folHlink>
          <a:srgbClr val="751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3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059EFF"/>
        </a:accent2>
        <a:accent3>
          <a:srgbClr val="FFF3F1"/>
        </a:accent3>
        <a:accent4>
          <a:srgbClr val="000000"/>
        </a:accent4>
        <a:accent5>
          <a:srgbClr val="FFFFAA"/>
        </a:accent5>
        <a:accent6>
          <a:srgbClr val="048FE7"/>
        </a:accent6>
        <a:hlink>
          <a:srgbClr val="757500"/>
        </a:hlink>
        <a:folHlink>
          <a:srgbClr val="801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4">
        <a:dk1>
          <a:srgbClr val="000000"/>
        </a:dk1>
        <a:lt1>
          <a:srgbClr val="FFEBE7"/>
        </a:lt1>
        <a:dk2>
          <a:srgbClr val="000000"/>
        </a:dk2>
        <a:lt2>
          <a:srgbClr val="B2B2B2"/>
        </a:lt2>
        <a:accent1>
          <a:srgbClr val="FF3105"/>
        </a:accent1>
        <a:accent2>
          <a:srgbClr val="5A05FF"/>
        </a:accent2>
        <a:accent3>
          <a:srgbClr val="FFF3F1"/>
        </a:accent3>
        <a:accent4>
          <a:srgbClr val="000000"/>
        </a:accent4>
        <a:accent5>
          <a:srgbClr val="FFADAA"/>
        </a:accent5>
        <a:accent6>
          <a:srgbClr val="5104E7"/>
        </a:accent6>
        <a:hlink>
          <a:srgbClr val="00754B"/>
        </a:hlink>
        <a:folHlink>
          <a:srgbClr val="75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9681"/>
        </a:accent1>
        <a:accent2>
          <a:srgbClr val="E12D05"/>
        </a:accent2>
        <a:accent3>
          <a:srgbClr val="FFFFFF"/>
        </a:accent3>
        <a:accent4>
          <a:srgbClr val="000000"/>
        </a:accent4>
        <a:accent5>
          <a:srgbClr val="FFC9C1"/>
        </a:accent5>
        <a:accent6>
          <a:srgbClr val="CC2804"/>
        </a:accent6>
        <a:hlink>
          <a:srgbClr val="801500"/>
        </a:hlink>
        <a:folHlink>
          <a:srgbClr val="71150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805"/>
        </a:accent1>
        <a:accent2>
          <a:srgbClr val="FF2F05"/>
        </a:accent2>
        <a:accent3>
          <a:srgbClr val="FFFFFF"/>
        </a:accent3>
        <a:accent4>
          <a:srgbClr val="000000"/>
        </a:accent4>
        <a:accent5>
          <a:srgbClr val="FFC3AA"/>
        </a:accent5>
        <a:accent6>
          <a:srgbClr val="E72A04"/>
        </a:accent6>
        <a:hlink>
          <a:srgbClr val="75004B"/>
        </a:hlink>
        <a:folHlink>
          <a:srgbClr val="751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059EFF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048FE7"/>
        </a:accent6>
        <a:hlink>
          <a:srgbClr val="757500"/>
        </a:hlink>
        <a:folHlink>
          <a:srgbClr val="801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20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3105"/>
        </a:accent1>
        <a:accent2>
          <a:srgbClr val="5A05FF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5104E7"/>
        </a:accent6>
        <a:hlink>
          <a:srgbClr val="00754B"/>
        </a:hlink>
        <a:folHlink>
          <a:srgbClr val="75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251</Words>
  <Application>Microsoft Office PowerPoint</Application>
  <PresentationFormat>Экран (4:3)</PresentationFormat>
  <Paragraphs>92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ind_1620_slide</vt:lpstr>
      <vt:lpstr>Тема Office</vt:lpstr>
      <vt:lpstr>1_stethoscope_0209 print</vt:lpstr>
      <vt:lpstr>5</vt:lpstr>
      <vt:lpstr>1_5</vt:lpstr>
      <vt:lpstr>2_5</vt:lpstr>
      <vt:lpstr>3_5</vt:lpstr>
      <vt:lpstr>1_ind_1620_slide</vt:lpstr>
      <vt:lpstr>Лист Microsoft Excel 97-2003</vt:lpstr>
      <vt:lpstr>Диаграмма</vt:lpstr>
      <vt:lpstr>Медицинский  колледж №8 г. Москвы</vt:lpstr>
      <vt:lpstr>Возможные варианты трудоустройства</vt:lpstr>
      <vt:lpstr>Презентация PowerPoint</vt:lpstr>
      <vt:lpstr>Презентация PowerPoint</vt:lpstr>
      <vt:lpstr>  Предварительное распределение  </vt:lpstr>
      <vt:lpstr>Презентация PowerPoint</vt:lpstr>
      <vt:lpstr>Городская больница №3  ДЗМ</vt:lpstr>
      <vt:lpstr>Презентация PowerPoint</vt:lpstr>
      <vt:lpstr>Презентация PowerPoint</vt:lpstr>
      <vt:lpstr>Поликлиника №65 и травмпункт</vt:lpstr>
      <vt:lpstr>ГП №152 филиал №1 ГП №201 </vt:lpstr>
      <vt:lpstr>ГП №201 ДЗМ </vt:lpstr>
      <vt:lpstr>ГП №230 филиал №2 ГП №201</vt:lpstr>
      <vt:lpstr>ДГП №54  филиал №1 ДГП №105</vt:lpstr>
      <vt:lpstr>ДГП №84 филиал №2 ДГП №105</vt:lpstr>
      <vt:lpstr>ДГП №90 филиал №3 ДГП №105</vt:lpstr>
      <vt:lpstr>ДГП  №105 ДЗМ</vt:lpstr>
      <vt:lpstr>Презентация PowerPoint</vt:lpstr>
      <vt:lpstr>Клиника Ортопедии и Травматологии ГКБ № 13 г. Москвы Хирургический стационар третьего тысячелетия </vt:lpstr>
      <vt:lpstr>Презентация PowerPoint</vt:lpstr>
      <vt:lpstr>Презентация PowerPoint</vt:lpstr>
      <vt:lpstr>Презентация PowerPoint</vt:lpstr>
      <vt:lpstr>Городская больница №8</vt:lpstr>
      <vt:lpstr>Презентация PowerPoint</vt:lpstr>
      <vt:lpstr>Городская поликлиника №220</vt:lpstr>
      <vt:lpstr>Клиника детских болезней ММА им. Сеченова</vt:lpstr>
      <vt:lpstr>     Отделение  «Лечебное дело»</vt:lpstr>
      <vt:lpstr>Станция скорой и неотложной медицинской помощи им. А.С. Пучкова</vt:lpstr>
      <vt:lpstr>Презентация PowerPoint</vt:lpstr>
      <vt:lpstr>Презентация PowerPoint</vt:lpstr>
      <vt:lpstr>Преподаватели МК №8 желают Вам  удачи в поиске работы  и профессиональных успехов!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 Windows</cp:lastModifiedBy>
  <cp:revision>139</cp:revision>
  <cp:lastPrinted>1601-01-01T00:00:00Z</cp:lastPrinted>
  <dcterms:created xsi:type="dcterms:W3CDTF">1601-01-01T00:00:00Z</dcterms:created>
  <dcterms:modified xsi:type="dcterms:W3CDTF">2013-10-02T14:41:10Z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