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5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8;&#1090;&#1086;&#1075;&#1080;%202013-2014\&#1080;&#1090;&#1086;&#1075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8;&#1090;&#1086;&#1075;&#1080;%202013-2014\&#1080;&#1090;&#1086;&#1075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8;&#1090;&#1086;&#1075;&#1080;%202013-2014\&#1080;&#1090;&#1086;&#1075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8;&#1090;&#1086;&#1075;&#1080;%202013-2014\&#1080;&#1090;&#1086;&#1075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8;&#1090;&#1086;&#1075;&#1080;%202013-2014\&#1080;&#1090;&#1086;&#1075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8;&#1090;&#1086;&#1075;&#1080;%202013-2014\&#1080;&#1090;&#1086;&#1075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8;&#1090;&#1086;&#1075;&#1080;%202013-2014\&#1080;&#1090;&#1086;&#1075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%кач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Лист1!$B$4:$B$7</c:f>
              <c:numCache>
                <c:formatCode>General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</c:numCache>
            </c:numRef>
          </c:cat>
          <c:val>
            <c:numRef>
              <c:f>Лист1!$C$4:$C$7</c:f>
              <c:numCache>
                <c:formatCode>General</c:formatCode>
                <c:ptCount val="4"/>
                <c:pt idx="0">
                  <c:v>71</c:v>
                </c:pt>
                <c:pt idx="1">
                  <c:v>65</c:v>
                </c:pt>
                <c:pt idx="2">
                  <c:v>76</c:v>
                </c:pt>
                <c:pt idx="3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Лист1!$D$3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Лист1!$B$4:$B$7</c:f>
              <c:numCache>
                <c:formatCode>General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</c:numCache>
            </c:numRef>
          </c:cat>
          <c:val>
            <c:numRef>
              <c:f>Лист1!$D$4:$D$7</c:f>
              <c:numCache>
                <c:formatCode>General</c:formatCode>
                <c:ptCount val="4"/>
                <c:pt idx="0">
                  <c:v>3.6</c:v>
                </c:pt>
                <c:pt idx="1">
                  <c:v>3.7</c:v>
                </c:pt>
                <c:pt idx="2">
                  <c:v>3.9</c:v>
                </c:pt>
                <c:pt idx="3">
                  <c:v>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4645760"/>
        <c:axId val="79368704"/>
        <c:axId val="0"/>
      </c:bar3DChart>
      <c:catAx>
        <c:axId val="94645760"/>
        <c:scaling>
          <c:orientation val="minMax"/>
        </c:scaling>
        <c:delete val="0"/>
        <c:axPos val="b"/>
        <c:min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368704"/>
        <c:crosses val="autoZero"/>
        <c:auto val="1"/>
        <c:lblAlgn val="ctr"/>
        <c:lblOffset val="100"/>
        <c:noMultiLvlLbl val="0"/>
      </c:catAx>
      <c:valAx>
        <c:axId val="79368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464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677540201294508"/>
          <c:y val="0.24160017166551387"/>
          <c:w val="0.12459426946631674"/>
          <c:h val="0.16451475192107015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  <c:txPr>
        <a:bodyPr/>
        <a:lstStyle/>
        <a:p>
          <a:pPr>
            <a:defRPr sz="140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Лист1!$G$3</c:f>
              <c:strCache>
                <c:ptCount val="1"/>
                <c:pt idx="0">
                  <c:v>%кач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Лист1!$F$4:$F$7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</c:numCache>
            </c:numRef>
          </c:cat>
          <c:val>
            <c:numRef>
              <c:f>Лист1!$G$4:$G$7</c:f>
              <c:numCache>
                <c:formatCode>General</c:formatCode>
                <c:ptCount val="4"/>
                <c:pt idx="0">
                  <c:v>58</c:v>
                </c:pt>
                <c:pt idx="1">
                  <c:v>73</c:v>
                </c:pt>
                <c:pt idx="2">
                  <c:v>61</c:v>
                </c:pt>
                <c:pt idx="3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Лист1!$H$3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Лист1!$F$4:$F$7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</c:numCache>
            </c:numRef>
          </c:cat>
          <c:val>
            <c:numRef>
              <c:f>Лист1!$H$4:$H$7</c:f>
              <c:numCache>
                <c:formatCode>General</c:formatCode>
                <c:ptCount val="4"/>
                <c:pt idx="0">
                  <c:v>3.6</c:v>
                </c:pt>
                <c:pt idx="1">
                  <c:v>3.8</c:v>
                </c:pt>
                <c:pt idx="2">
                  <c:v>3.5</c:v>
                </c:pt>
                <c:pt idx="3">
                  <c:v>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5782400"/>
        <c:axId val="79371008"/>
        <c:axId val="0"/>
      </c:bar3DChart>
      <c:catAx>
        <c:axId val="9578240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371008"/>
        <c:crosses val="autoZero"/>
        <c:auto val="1"/>
        <c:lblAlgn val="ctr"/>
        <c:lblOffset val="100"/>
        <c:noMultiLvlLbl val="0"/>
      </c:catAx>
      <c:valAx>
        <c:axId val="793710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5782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6487276876643338"/>
          <c:y val="0.18203255193867349"/>
          <c:w val="0.12413560804899393"/>
          <c:h val="0.19482830271216103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Лист1!$K$3</c:f>
              <c:strCache>
                <c:ptCount val="1"/>
                <c:pt idx="0">
                  <c:v>%кач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Лист1!$J$4:$J$6</c:f>
              <c:numCache>
                <c:formatCode>General</c:formatCode>
                <c:ptCount val="3"/>
                <c:pt idx="0">
                  <c:v>31</c:v>
                </c:pt>
                <c:pt idx="1">
                  <c:v>32</c:v>
                </c:pt>
                <c:pt idx="2">
                  <c:v>33</c:v>
                </c:pt>
              </c:numCache>
            </c:numRef>
          </c:cat>
          <c:val>
            <c:numRef>
              <c:f>Лист1!$K$4:$K$6</c:f>
              <c:numCache>
                <c:formatCode>General</c:formatCode>
                <c:ptCount val="3"/>
                <c:pt idx="0">
                  <c:v>91</c:v>
                </c:pt>
                <c:pt idx="1">
                  <c:v>83</c:v>
                </c:pt>
                <c:pt idx="2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Лист1!$L$3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Лист1!$J$4:$J$6</c:f>
              <c:numCache>
                <c:formatCode>General</c:formatCode>
                <c:ptCount val="3"/>
                <c:pt idx="0">
                  <c:v>31</c:v>
                </c:pt>
                <c:pt idx="1">
                  <c:v>32</c:v>
                </c:pt>
                <c:pt idx="2">
                  <c:v>33</c:v>
                </c:pt>
              </c:numCache>
            </c:numRef>
          </c:cat>
          <c:val>
            <c:numRef>
              <c:f>Лист1!$L$4:$L$6</c:f>
              <c:numCache>
                <c:formatCode>General</c:formatCode>
                <c:ptCount val="3"/>
                <c:pt idx="0">
                  <c:v>4.3</c:v>
                </c:pt>
                <c:pt idx="1">
                  <c:v>4</c:v>
                </c:pt>
                <c:pt idx="2">
                  <c:v>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7447936"/>
        <c:axId val="59745408"/>
        <c:axId val="0"/>
      </c:bar3DChart>
      <c:catAx>
        <c:axId val="97447936"/>
        <c:scaling>
          <c:orientation val="minMax"/>
        </c:scaling>
        <c:delete val="0"/>
        <c:axPos val="b"/>
        <c:min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745408"/>
        <c:crosses val="autoZero"/>
        <c:auto val="1"/>
        <c:lblAlgn val="ctr"/>
        <c:lblOffset val="100"/>
        <c:noMultiLvlLbl val="0"/>
      </c:catAx>
      <c:valAx>
        <c:axId val="59745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74479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4491027587627965"/>
          <c:y val="0.16762721303407457"/>
          <c:w val="0.13246894138232732"/>
          <c:h val="0.19945793234179071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Лист1!$P$5</c:f>
              <c:strCache>
                <c:ptCount val="1"/>
                <c:pt idx="0">
                  <c:v>%кач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Лист1!$O$6:$O$9</c:f>
              <c:numCache>
                <c:formatCode>General</c:formatCode>
                <c:ptCount val="4"/>
                <c:pt idx="0">
                  <c:v>41</c:v>
                </c:pt>
                <c:pt idx="1">
                  <c:v>42</c:v>
                </c:pt>
                <c:pt idx="2">
                  <c:v>43</c:v>
                </c:pt>
                <c:pt idx="3">
                  <c:v>44</c:v>
                </c:pt>
              </c:numCache>
            </c:numRef>
          </c:cat>
          <c:val>
            <c:numRef>
              <c:f>Лист1!$P$6:$P$9</c:f>
              <c:numCache>
                <c:formatCode>General</c:formatCode>
                <c:ptCount val="4"/>
                <c:pt idx="0">
                  <c:v>80</c:v>
                </c:pt>
                <c:pt idx="1">
                  <c:v>83</c:v>
                </c:pt>
                <c:pt idx="2">
                  <c:v>82</c:v>
                </c:pt>
                <c:pt idx="3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Лист1!$Q$5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Лист1!$O$6:$O$9</c:f>
              <c:numCache>
                <c:formatCode>General</c:formatCode>
                <c:ptCount val="4"/>
                <c:pt idx="0">
                  <c:v>41</c:v>
                </c:pt>
                <c:pt idx="1">
                  <c:v>42</c:v>
                </c:pt>
                <c:pt idx="2">
                  <c:v>43</c:v>
                </c:pt>
                <c:pt idx="3">
                  <c:v>44</c:v>
                </c:pt>
              </c:numCache>
            </c:numRef>
          </c:cat>
          <c:val>
            <c:numRef>
              <c:f>Лист1!$Q$6:$Q$9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7449472"/>
        <c:axId val="59747712"/>
        <c:axId val="0"/>
      </c:bar3DChart>
      <c:catAx>
        <c:axId val="97449472"/>
        <c:scaling>
          <c:orientation val="minMax"/>
        </c:scaling>
        <c:delete val="0"/>
        <c:axPos val="b"/>
        <c:min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747712"/>
        <c:crosses val="autoZero"/>
        <c:auto val="1"/>
        <c:lblAlgn val="ctr"/>
        <c:lblOffset val="100"/>
        <c:noMultiLvlLbl val="0"/>
      </c:catAx>
      <c:valAx>
        <c:axId val="59747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74494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490524862316885"/>
          <c:y val="7.1866243256922077E-2"/>
          <c:w val="0.12691338582677181"/>
          <c:h val="0.19019867308253136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Лист1!$C$10</c:f>
              <c:strCache>
                <c:ptCount val="1"/>
                <c:pt idx="0">
                  <c:v>%кач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Лист1!$B$11:$B$16</c:f>
              <c:numCache>
                <c:formatCode>General</c:formatCode>
                <c:ptCount val="6"/>
                <c:pt idx="0">
                  <c:v>18</c:v>
                </c:pt>
                <c:pt idx="1">
                  <c:v>27</c:v>
                </c:pt>
                <c:pt idx="2">
                  <c:v>28</c:v>
                </c:pt>
                <c:pt idx="3">
                  <c:v>38</c:v>
                </c:pt>
                <c:pt idx="4">
                  <c:v>57</c:v>
                </c:pt>
                <c:pt idx="5">
                  <c:v>58</c:v>
                </c:pt>
              </c:numCache>
            </c:numRef>
          </c:cat>
          <c:val>
            <c:numRef>
              <c:f>Лист1!$C$11:$C$16</c:f>
              <c:numCache>
                <c:formatCode>General</c:formatCode>
                <c:ptCount val="6"/>
                <c:pt idx="0">
                  <c:v>86</c:v>
                </c:pt>
                <c:pt idx="1">
                  <c:v>79</c:v>
                </c:pt>
                <c:pt idx="2">
                  <c:v>87</c:v>
                </c:pt>
                <c:pt idx="3">
                  <c:v>86</c:v>
                </c:pt>
                <c:pt idx="4">
                  <c:v>86</c:v>
                </c:pt>
                <c:pt idx="5">
                  <c:v>93</c:v>
                </c:pt>
              </c:numCache>
            </c:numRef>
          </c:val>
        </c:ser>
        <c:ser>
          <c:idx val="1"/>
          <c:order val="1"/>
          <c:tx>
            <c:strRef>
              <c:f>Лист1!$D$10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Лист1!$B$11:$B$16</c:f>
              <c:numCache>
                <c:formatCode>General</c:formatCode>
                <c:ptCount val="6"/>
                <c:pt idx="0">
                  <c:v>18</c:v>
                </c:pt>
                <c:pt idx="1">
                  <c:v>27</c:v>
                </c:pt>
                <c:pt idx="2">
                  <c:v>28</c:v>
                </c:pt>
                <c:pt idx="3">
                  <c:v>38</c:v>
                </c:pt>
                <c:pt idx="4">
                  <c:v>57</c:v>
                </c:pt>
                <c:pt idx="5">
                  <c:v>58</c:v>
                </c:pt>
              </c:numCache>
            </c:numRef>
          </c:cat>
          <c:val>
            <c:numRef>
              <c:f>Лист1!$D$11:$D$16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7451520"/>
        <c:axId val="59750016"/>
        <c:axId val="0"/>
      </c:bar3DChart>
      <c:catAx>
        <c:axId val="97451520"/>
        <c:scaling>
          <c:orientation val="minMax"/>
        </c:scaling>
        <c:delete val="0"/>
        <c:axPos val="b"/>
        <c:min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9750016"/>
        <c:crosses val="autoZero"/>
        <c:auto val="1"/>
        <c:lblAlgn val="ctr"/>
        <c:lblOffset val="100"/>
        <c:noMultiLvlLbl val="0"/>
      </c:catAx>
      <c:valAx>
        <c:axId val="59750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7451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7385950172203075"/>
          <c:y val="0.35245730271179354"/>
          <c:w val="0.11796027293263711"/>
          <c:h val="0.16607399568170422"/>
        </c:manualLayout>
      </c:layout>
      <c:overlay val="0"/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  <c:txPr>
        <a:bodyPr/>
        <a:lstStyle/>
        <a:p>
          <a:pPr>
            <a:defRPr sz="1600">
              <a:solidFill>
                <a:schemeClr val="dk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Лист1!$G$3</c:f>
              <c:strCache>
                <c:ptCount val="1"/>
                <c:pt idx="0">
                  <c:v>%кач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Лист1!$G$10</c:f>
              <c:strCache>
                <c:ptCount val="1"/>
                <c:pt idx="0">
                  <c:v>35 группа </c:v>
                </c:pt>
              </c:strCache>
            </c:strRef>
          </c:cat>
          <c:val>
            <c:numRef>
              <c:f>Лист1!$G$11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Лист1!$H$3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Лист1!$G$10</c:f>
              <c:strCache>
                <c:ptCount val="1"/>
                <c:pt idx="0">
                  <c:v>35 группа </c:v>
                </c:pt>
              </c:strCache>
            </c:strRef>
          </c:cat>
          <c:val>
            <c:numRef>
              <c:f>Лист1!$H$11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7580032"/>
        <c:axId val="74686464"/>
        <c:axId val="0"/>
      </c:bar3DChart>
      <c:catAx>
        <c:axId val="97580032"/>
        <c:scaling>
          <c:orientation val="minMax"/>
        </c:scaling>
        <c:delete val="0"/>
        <c:axPos val="b"/>
        <c:min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686464"/>
        <c:crosses val="autoZero"/>
        <c:auto val="1"/>
        <c:lblAlgn val="ctr"/>
        <c:lblOffset val="100"/>
        <c:noMultiLvlLbl val="0"/>
      </c:catAx>
      <c:valAx>
        <c:axId val="746864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7580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6276085064622448"/>
          <c:y val="7.8703703703703706E-2"/>
          <c:w val="0.25649696330037403"/>
          <c:h val="0.2339938757655293"/>
        </c:manualLayout>
      </c:layout>
      <c:overlay val="0"/>
      <c:spPr>
        <a:ln>
          <a:solidFill>
            <a:srgbClr val="FFFF00"/>
          </a:solidFill>
        </a:ln>
      </c:spPr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Лист1!$K$11</c:f>
              <c:strCache>
                <c:ptCount val="1"/>
                <c:pt idx="0">
                  <c:v>%кач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Лист1!$J$12:$J$13</c:f>
              <c:strCache>
                <c:ptCount val="2"/>
                <c:pt idx="0">
                  <c:v>19 В</c:v>
                </c:pt>
                <c:pt idx="1">
                  <c:v>29 В</c:v>
                </c:pt>
              </c:strCache>
            </c:strRef>
          </c:cat>
          <c:val>
            <c:numRef>
              <c:f>Лист1!$K$12:$K$13</c:f>
              <c:numCache>
                <c:formatCode>General</c:formatCode>
                <c:ptCount val="2"/>
                <c:pt idx="0">
                  <c:v>77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Лист1!$L$11</c:f>
              <c:strCache>
                <c:ptCount val="1"/>
                <c:pt idx="0">
                  <c:v>ср.балл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Лист1!$J$12:$J$13</c:f>
              <c:strCache>
                <c:ptCount val="2"/>
                <c:pt idx="0">
                  <c:v>19 В</c:v>
                </c:pt>
                <c:pt idx="1">
                  <c:v>29 В</c:v>
                </c:pt>
              </c:strCache>
            </c:strRef>
          </c:cat>
          <c:val>
            <c:numRef>
              <c:f>Лист1!$L$12:$L$13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7581056"/>
        <c:axId val="74688768"/>
        <c:axId val="0"/>
      </c:bar3DChart>
      <c:catAx>
        <c:axId val="975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688768"/>
        <c:crosses val="autoZero"/>
        <c:auto val="1"/>
        <c:lblAlgn val="ctr"/>
        <c:lblOffset val="100"/>
        <c:noMultiLvlLbl val="0"/>
      </c:catAx>
      <c:valAx>
        <c:axId val="74688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75810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4864598377958003"/>
          <c:y val="0.32708486935795011"/>
          <c:w val="0.24163443046558045"/>
          <c:h val="0.1081804041975134"/>
        </c:manualLayout>
      </c:layout>
      <c:overlay val="0"/>
      <c:spPr>
        <a:ln>
          <a:solidFill>
            <a:schemeClr val="accent1">
              <a:lumMod val="75000"/>
            </a:schemeClr>
          </a:solidFill>
        </a:ln>
      </c:spPr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19675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Успеваемость студентов </a:t>
            </a:r>
            <a:b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ГБОУ СПО </a:t>
            </a:r>
            <a:b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Медицинского колледжа №8 </a:t>
            </a:r>
            <a:b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2013/14 учебный год</a:t>
            </a:r>
            <a: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отчет выполнен зам. директора по УР   </a:t>
            </a:r>
          </a:p>
          <a:p>
            <a:pPr algn="ctr"/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А.Н. Петрань </a:t>
            </a:r>
            <a:b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04.07.14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9181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Успеваемость 1 </a:t>
            </a:r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курса</a:t>
            </a:r>
            <a:b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специальности  </a:t>
            </a:r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Сестринское </a:t>
            </a:r>
            <a:r>
              <a:rPr lang="ru-RU" sz="3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дело 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99592" y="1988840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206680" cy="17526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Успеваемость 2 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курса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специальности Сестринское 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дело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916832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206680" cy="17526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Успеваемость 3 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курса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специальности Сестринское 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дело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2057400"/>
          <a:ext cx="8424936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Успеваемость 4 курса </a:t>
            </a:r>
            <a:r>
              <a:rPr lang="ru-RU" sz="4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специальности Сестринское 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дело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2420888"/>
          <a:ext cx="8568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студентов по специальности Лечебное 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дело 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2057400"/>
          <a:ext cx="8640960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Успеваемость 35 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Сестринское дело 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71600" y="2924944"/>
          <a:ext cx="77768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381000"/>
            <a:ext cx="8640960" cy="17526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Успеваемость групп 19В, </a:t>
            </a:r>
            <a:r>
              <a:rPr lang="ru-RU" sz="3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29В</a:t>
            </a:r>
            <a:br>
              <a:rPr lang="ru-RU" sz="3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специальности Сестринское </a:t>
            </a:r>
            <a:r>
              <a:rPr lang="ru-RU" sz="3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дело </a:t>
            </a:r>
            <a:endParaRPr lang="ru-RU" sz="3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2348880"/>
          <a:ext cx="83529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32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Презентация PowerPoint</vt:lpstr>
      <vt:lpstr>Успеваемость 1 курса  по специальности  Сестринское дело </vt:lpstr>
      <vt:lpstr>Успеваемость 2 курса по специальности Сестринское дело </vt:lpstr>
      <vt:lpstr>Успеваемость 3 курса по специальности Сестринское дело </vt:lpstr>
      <vt:lpstr>Успеваемость 4 курса по специальности Сестринское дело </vt:lpstr>
      <vt:lpstr>Успеваемость студентов по специальности Лечебное дело </vt:lpstr>
      <vt:lpstr>Успеваемость 35 группы Сестринское дело </vt:lpstr>
      <vt:lpstr>Успеваемость групп 19В, 29В  по специальности Сестринское дело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педагогического совета от 01.09.2014г.: </dc:title>
  <dc:creator>Татьяна</dc:creator>
  <cp:lastModifiedBy>Sarafanova</cp:lastModifiedBy>
  <cp:revision>10</cp:revision>
  <dcterms:created xsi:type="dcterms:W3CDTF">2014-08-31T18:52:38Z</dcterms:created>
  <dcterms:modified xsi:type="dcterms:W3CDTF">2015-01-15T09:24:42Z</dcterms:modified>
</cp:coreProperties>
</file>